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347" r:id="rId3"/>
    <p:sldId id="353" r:id="rId4"/>
    <p:sldId id="348" r:id="rId5"/>
    <p:sldId id="350" r:id="rId6"/>
    <p:sldId id="351" r:id="rId7"/>
    <p:sldId id="35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AA0ED-8D4B-4B6C-8692-7EAD8DD7A132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C59D9-546E-477A-948A-50AF616FED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49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187C-DA05-4D18-A1AE-E7C3BE604820}" type="datetime1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CPSA USA 2019 - PCSIG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2264-440E-48F3-BE3A-FB0DC1614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13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5E959-9375-4E5A-8BBE-48058B1C476D}" type="datetime1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CPSA USA 2019 - PCSIG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2264-440E-48F3-BE3A-FB0DC1614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6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A82F-725A-440E-A848-A2ECA5412C97}" type="datetime1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CPSA USA 2019 - PCSIG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2264-440E-48F3-BE3A-FB0DC1614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020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C84AD-D31A-4809-A3CB-4FB45769B7E7}" type="datetime1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CPSA USA 2019 - PCSIG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2264-440E-48F3-BE3A-FB0DC1614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569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ACC1-857F-4669-95C9-2481DA68AA6E}" type="datetime1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CPSA USA 2019 - PCSIG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2264-440E-48F3-BE3A-FB0DC1614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18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746E-A2B9-4B5B-9849-87B058F95A6E}" type="datetime1">
              <a:rPr lang="en-GB" smtClean="0"/>
              <a:t>30/10/2019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CPSA USA 2019 - PCSIG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2264-440E-48F3-BE3A-FB0DC1614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15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A96A-B61B-43ED-8D5F-E6FB37DA95A2}" type="datetime1">
              <a:rPr lang="en-GB" smtClean="0"/>
              <a:t>30/10/2019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CPSA USA 2019 - PCSIG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2264-440E-48F3-BE3A-FB0DC1614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46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0F85-7941-450F-A9AD-DF27A84E8663}" type="datetime1">
              <a:rPr lang="en-GB" smtClean="0"/>
              <a:t>30/10/2019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CPSA USA 2019 - PCSIG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2264-440E-48F3-BE3A-FB0DC1614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65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D876-D851-4413-9872-D66E93A6BBC8}" type="datetime1">
              <a:rPr lang="en-GB" smtClean="0"/>
              <a:t>30/10/2019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CPSA USA 2019 - PCSIG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2264-440E-48F3-BE3A-FB0DC1614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60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6C4FA-24A4-4FC5-909C-26F5AC0404F3}" type="datetime1">
              <a:rPr lang="en-GB" smtClean="0"/>
              <a:t>30/10/2019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CPSA USA 2019 - PCSIG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2264-440E-48F3-BE3A-FB0DC1614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3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2FB4-A9E6-4ECC-A9A3-5C166B42148E}" type="datetime1">
              <a:rPr lang="en-GB" smtClean="0"/>
              <a:t>30/10/2019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CPSA USA 2019 - PCSIG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2264-440E-48F3-BE3A-FB0DC1614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729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83A30-1223-4A9C-B1B4-C91D1A3417C2}" type="datetime1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CPSA USA 2019 - PCSIG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52264-440E-48F3-BE3A-FB0DC1614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83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9DCBB-DFAF-4F7E-90E4-32B8FFD73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1295" y="1396289"/>
            <a:ext cx="3953657" cy="138922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Patient Centric Sampling Interest Group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518115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food, light&#10;&#10;Description automatically generated">
            <a:extLst>
              <a:ext uri="{FF2B5EF4-FFF2-40B4-BE49-F238E27FC236}">
                <a16:creationId xmlns:a16="http://schemas.microsoft.com/office/drawing/2014/main" id="{A542FDED-46A0-401E-9697-D09E33944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180" y="1972589"/>
            <a:ext cx="3824794" cy="179755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8C35FA-1BAC-43BA-95C9-4FBAA599E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0174" y="599325"/>
            <a:ext cx="411480" cy="548640"/>
          </a:xfrm>
          <a:prstGeom prst="ellipse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spcAft>
                <a:spcPts val="600"/>
              </a:spcAft>
            </a:pPr>
            <a:fld id="{D3052264-440E-48F3-BE3A-FB0DC1614F18}" type="slidenum">
              <a:rPr lang="en-US" sz="1300">
                <a:solidFill>
                  <a:srgbClr val="FFFFFF"/>
                </a:solidFill>
              </a:rPr>
              <a:pPr algn="ctr" defTabSz="914400">
                <a:spcAft>
                  <a:spcPts val="600"/>
                </a:spcAft>
              </a:pPr>
              <a:t>1</a:t>
            </a:fld>
            <a:endParaRPr lang="en-US" sz="130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B3E7DE-FA2E-4380-9E81-F4EEE5E64F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5887" y="4136148"/>
            <a:ext cx="4122398" cy="19175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1600" dirty="0"/>
              <a:t>Erwin Berthier – Tasso</a:t>
            </a:r>
          </a:p>
          <a:p>
            <a:pPr algn="l"/>
            <a:r>
              <a:rPr lang="en-US" sz="1600" dirty="0"/>
              <a:t>Soren Therkelsen – Qurasense</a:t>
            </a:r>
          </a:p>
          <a:p>
            <a:pPr algn="l"/>
            <a:r>
              <a:rPr lang="en-US" sz="1600" dirty="0"/>
              <a:t>Joe Siple – New Objective</a:t>
            </a:r>
          </a:p>
          <a:p>
            <a:pPr algn="l"/>
            <a:r>
              <a:rPr lang="en-US" sz="1600" dirty="0"/>
              <a:t>Neil Spooner – Spooner Bioanalytical Solutions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BAB7E8-C2D5-4489-8D7C-14B0E4B82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92879" y="6199632"/>
            <a:ext cx="375475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spcAft>
                <a:spcPts val="600"/>
              </a:spcAft>
            </a:pPr>
            <a:r>
              <a:rPr lang="en-US" sz="100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t>CPSA USA 2019 - PCSIG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B6FB2E-25AA-4B54-BFD2-37C5F247FD69}"/>
              </a:ext>
            </a:extLst>
          </p:cNvPr>
          <p:cNvSpPr txBox="1"/>
          <p:nvPr/>
        </p:nvSpPr>
        <p:spPr>
          <a:xfrm>
            <a:off x="4791295" y="2951946"/>
            <a:ext cx="35821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Achievements and Next Steps</a:t>
            </a:r>
          </a:p>
        </p:txBody>
      </p:sp>
    </p:spTree>
    <p:extLst>
      <p:ext uri="{BB962C8B-B14F-4D97-AF65-F5344CB8AC3E}">
        <p14:creationId xmlns:p14="http://schemas.microsoft.com/office/powerpoint/2010/main" val="31420752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D5F80-A0C0-4B5A-9C2D-9F892BD62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en-GB" sz="3200" b="1" dirty="0"/>
              <a:t>Patient Centric Sampling Interest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C58DA-A8B4-4C3F-A5A9-935641575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321" y="1786597"/>
            <a:ext cx="5243539" cy="4629163"/>
          </a:xfrm>
        </p:spPr>
        <p:txBody>
          <a:bodyPr anchor="ctr">
            <a:normAutofit fontScale="92500" lnSpcReduction="20000"/>
          </a:bodyPr>
          <a:lstStyle/>
          <a:p>
            <a:r>
              <a:rPr lang="en-GB" sz="2000" dirty="0"/>
              <a:t>Founded at CPSA USA 2017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800" dirty="0"/>
              <a:t>Thank-you Mike Lee</a:t>
            </a:r>
          </a:p>
          <a:p>
            <a:r>
              <a:rPr lang="en-GB" sz="2000" dirty="0"/>
              <a:t>Free to join</a:t>
            </a:r>
          </a:p>
          <a:p>
            <a:r>
              <a:rPr lang="en-GB" sz="2000" dirty="0"/>
              <a:t>&gt;90 members</a:t>
            </a:r>
          </a:p>
          <a:p>
            <a:r>
              <a:rPr lang="en-GB" sz="2000" dirty="0"/>
              <a:t>&gt;50 different organisations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800" dirty="0"/>
              <a:t>CROs, biotech, pharma, device innovators, instrument vendors, consumable vendors, consultancies, etc</a:t>
            </a:r>
          </a:p>
          <a:p>
            <a:r>
              <a:rPr lang="en-GB" sz="2000" dirty="0"/>
              <a:t>Collaborate across organisations in non-competitive areas of mutual interest</a:t>
            </a:r>
          </a:p>
          <a:p>
            <a:r>
              <a:rPr lang="en-GB" sz="2000" dirty="0"/>
              <a:t>Workplace platform – Facebook product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800" dirty="0"/>
              <a:t>Sharing of documents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800" dirty="0"/>
              <a:t>Conversations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800" dirty="0"/>
              <a:t>Thank-you Trajan Scientific and Medical</a:t>
            </a:r>
          </a:p>
          <a:p>
            <a:r>
              <a:rPr lang="en-GB" sz="2200" dirty="0"/>
              <a:t>Want to join?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800" dirty="0"/>
              <a:t>Write to neil@spoonerbioanalytical.co.uk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F5227B-FF2D-4141-9E11-8A4D8F99E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916" y="6423463"/>
            <a:ext cx="3670627" cy="273844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GB" sz="920">
                <a:solidFill>
                  <a:schemeClr val="tx1">
                    <a:lumMod val="75000"/>
                    <a:lumOff val="25000"/>
                  </a:schemeClr>
                </a:solidFill>
              </a:rPr>
              <a:t>CPSA USA 2019 - PCSIG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2D6B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194" name="Picture 2" descr="PCSIG">
            <a:extLst>
              <a:ext uri="{FF2B5EF4-FFF2-40B4-BE49-F238E27FC236}">
                <a16:creationId xmlns:a16="http://schemas.microsoft.com/office/drawing/2014/main" id="{124B3483-1A49-4DFC-8798-01151E683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34184" y="2982350"/>
            <a:ext cx="1966166" cy="928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986110-9125-46AD-ABDF-D5562C470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76075" y="6415760"/>
            <a:ext cx="759278" cy="27384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386493B-DDE5-43CD-B1B1-9D70E6C84B92}" type="slidenum">
              <a:rPr lang="en-GB" sz="92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</a:t>
            </a:fld>
            <a:endParaRPr lang="en-GB" sz="92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069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B1452A9-42E9-4482-AC0C-78EA6E898B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765848"/>
            <a:ext cx="7140481" cy="545901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F5227B-FF2D-4141-9E11-8A4D8F99E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916" y="6423463"/>
            <a:ext cx="3670627" cy="273844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2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CPSA USA 2019 - PCSIG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2D6B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194" name="Picture 2" descr="PCSIG">
            <a:extLst>
              <a:ext uri="{FF2B5EF4-FFF2-40B4-BE49-F238E27FC236}">
                <a16:creationId xmlns:a16="http://schemas.microsoft.com/office/drawing/2014/main" id="{124B3483-1A49-4DFC-8798-01151E683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34184" y="2982350"/>
            <a:ext cx="1966166" cy="928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986110-9125-46AD-ABDF-D5562C470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76075" y="6415760"/>
            <a:ext cx="759278" cy="273844"/>
          </a:xfrm>
        </p:spPr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B386493B-DDE5-43CD-B1B1-9D70E6C84B92}" type="slidenum">
              <a:rPr kumimoji="0" lang="en-GB" sz="92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92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2984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F44E-16DF-451A-B5F8-FFE0F3342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 fontScale="90000"/>
          </a:bodyPr>
          <a:lstStyle/>
          <a:p>
            <a:r>
              <a:rPr lang="en-GB" sz="3850" b="1" dirty="0"/>
              <a:t>Current Activities - Standardisation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4C98D-C3DB-4AB1-B5C1-FD3CF5842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321" y="1800665"/>
            <a:ext cx="5033221" cy="4500547"/>
          </a:xfrm>
        </p:spPr>
        <p:txBody>
          <a:bodyPr anchor="ctr">
            <a:normAutofit fontScale="92500" lnSpcReduction="10000"/>
          </a:bodyPr>
          <a:lstStyle/>
          <a:p>
            <a:r>
              <a:rPr lang="en-GB" sz="2500" dirty="0"/>
              <a:t>Building an industry standard</a:t>
            </a:r>
          </a:p>
          <a:p>
            <a:pPr marL="533400" lvl="1">
              <a:buFont typeface="Courier New" panose="02070309020205020404" pitchFamily="49" charset="0"/>
              <a:buChar char="o"/>
            </a:pPr>
            <a:r>
              <a:rPr lang="en-GB" sz="2100" dirty="0"/>
              <a:t>CLSI</a:t>
            </a:r>
          </a:p>
          <a:p>
            <a:pPr marL="533400" lvl="1">
              <a:buFont typeface="Courier New" panose="02070309020205020404" pitchFamily="49" charset="0"/>
              <a:buChar char="o"/>
            </a:pPr>
            <a:r>
              <a:rPr lang="en-GB" sz="2100" dirty="0"/>
              <a:t>IVD Industry Connectivity Consortium</a:t>
            </a:r>
          </a:p>
          <a:p>
            <a:pPr marL="533400" lvl="1">
              <a:buFont typeface="Courier New" panose="02070309020205020404" pitchFamily="49" charset="0"/>
              <a:buChar char="o"/>
            </a:pPr>
            <a:r>
              <a:rPr lang="en-GB" sz="2100" dirty="0"/>
              <a:t>Fast Healthcare Interoperability Resources - FHIR</a:t>
            </a:r>
          </a:p>
          <a:p>
            <a:r>
              <a:rPr lang="en-GB" sz="2500" dirty="0"/>
              <a:t>“Standardization of metadata associated with the use of patient centric blood sampling devices for the quantitative determination of circulating analyte concentrations”</a:t>
            </a:r>
          </a:p>
          <a:p>
            <a:r>
              <a:rPr lang="en-GB" sz="2500" dirty="0"/>
              <a:t>Activities led by:</a:t>
            </a:r>
          </a:p>
          <a:p>
            <a:pPr marL="533400" lvl="1">
              <a:buFont typeface="Courier New" panose="02070309020205020404" pitchFamily="49" charset="0"/>
              <a:buChar char="o"/>
            </a:pPr>
            <a:r>
              <a:rPr lang="en-GB" sz="2100" dirty="0"/>
              <a:t>Søren Therkelsen, Neil Spooner, Greg Nagy, Tim Richards, Enaksha Wickremsinhe, Pawanbir Singh, Cory Zuehlsdorf, Florian Lapierre</a:t>
            </a:r>
          </a:p>
          <a:p>
            <a:endParaRPr lang="en-GB" sz="21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52F016-5F74-4C76-A86A-82CE72A44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916" y="6423463"/>
            <a:ext cx="3670627" cy="273844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GB" sz="920">
                <a:solidFill>
                  <a:schemeClr val="tx1">
                    <a:lumMod val="75000"/>
                    <a:lumOff val="25000"/>
                  </a:schemeClr>
                </a:solidFill>
              </a:rPr>
              <a:t>CPSA USA 2019 - PCSIG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1A9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6" name="Picture 5" descr="A picture containing food, light&#10;&#10;Description automatically generated">
            <a:extLst>
              <a:ext uri="{FF2B5EF4-FFF2-40B4-BE49-F238E27FC236}">
                <a16:creationId xmlns:a16="http://schemas.microsoft.com/office/drawing/2014/main" id="{5B7264F3-7BA1-421A-912A-A26CE00C1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6055" y="2990095"/>
            <a:ext cx="2003248" cy="941474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D3D842-A514-4FB8-8657-2BAE39489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76075" y="6415760"/>
            <a:ext cx="759278" cy="27384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052264-440E-48F3-BE3A-FB0DC1614F18}" type="slidenum">
              <a:rPr lang="en-GB" sz="92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4</a:t>
            </a:fld>
            <a:endParaRPr lang="en-GB" sz="92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18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F44E-16DF-451A-B5F8-FFE0F3342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 fontScale="90000"/>
          </a:bodyPr>
          <a:lstStyle/>
          <a:p>
            <a:r>
              <a:rPr lang="en-GB" sz="3850" b="1" dirty="0"/>
              <a:t>Current Activities – </a:t>
            </a:r>
            <a:br>
              <a:rPr lang="en-GB" sz="3850" b="1" dirty="0"/>
            </a:br>
            <a:r>
              <a:rPr lang="en-GB" sz="3850" b="1" dirty="0"/>
              <a:t>Acceptance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4C98D-C3DB-4AB1-B5C1-FD3CF5842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321" y="1937442"/>
            <a:ext cx="5033221" cy="4381877"/>
          </a:xfrm>
        </p:spPr>
        <p:txBody>
          <a:bodyPr anchor="ctr">
            <a:normAutofit lnSpcReduction="10000"/>
          </a:bodyPr>
          <a:lstStyle/>
          <a:p>
            <a:r>
              <a:rPr lang="en-GB" sz="2400" dirty="0"/>
              <a:t>Facilitating the broad acceptance of patient centric sampling technologies and pathways to their implementation</a:t>
            </a:r>
          </a:p>
          <a:p>
            <a:pPr marL="533400" lvl="1">
              <a:buFont typeface="Courier New" panose="02070309020205020404" pitchFamily="49" charset="0"/>
              <a:buChar char="o"/>
            </a:pPr>
            <a:r>
              <a:rPr lang="en-GB" sz="2100" dirty="0"/>
              <a:t>Public, Scientific community, Medical community, Legislators, Payers, Regulators, Media, etc…….</a:t>
            </a:r>
          </a:p>
          <a:p>
            <a:pPr marL="533400" lvl="1">
              <a:buFont typeface="Courier New" panose="02070309020205020404" pitchFamily="49" charset="0"/>
              <a:buChar char="o"/>
            </a:pPr>
            <a:r>
              <a:rPr lang="en-GB" sz="2100" dirty="0"/>
              <a:t>Building external facing website</a:t>
            </a:r>
          </a:p>
          <a:p>
            <a:pPr marL="987425" lvl="2">
              <a:buFont typeface="Calibri" panose="020F0502020204030204" pitchFamily="34" charset="0"/>
              <a:buChar char="─"/>
            </a:pPr>
            <a:r>
              <a:rPr lang="en-GB" sz="1800" dirty="0"/>
              <a:t>Thank-you Future Science</a:t>
            </a:r>
          </a:p>
          <a:p>
            <a:r>
              <a:rPr lang="en-GB" sz="2600" dirty="0"/>
              <a:t>Activities led by:</a:t>
            </a:r>
          </a:p>
          <a:p>
            <a:pPr marL="533400" lvl="1">
              <a:buFont typeface="Courier New" panose="02070309020205020404" pitchFamily="49" charset="0"/>
              <a:buChar char="o"/>
            </a:pPr>
            <a:r>
              <a:rPr lang="en-GB" sz="2200" dirty="0"/>
              <a:t>Florian Lapierre, Jinming Xing, Tim Richards, Neil Spooner, Kayte Parlevliet</a:t>
            </a:r>
          </a:p>
          <a:p>
            <a:endParaRPr lang="en-GB" sz="21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52F016-5F74-4C76-A86A-82CE72A44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916" y="6423463"/>
            <a:ext cx="3670627" cy="273844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2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CPSA USA 2019 - PCSIG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1A9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food, light&#10;&#10;Description automatically generated">
            <a:extLst>
              <a:ext uri="{FF2B5EF4-FFF2-40B4-BE49-F238E27FC236}">
                <a16:creationId xmlns:a16="http://schemas.microsoft.com/office/drawing/2014/main" id="{5B7264F3-7BA1-421A-912A-A26CE00C1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9645" y="2968283"/>
            <a:ext cx="2005507" cy="94253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D3D842-A514-4FB8-8657-2BAE39489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76075" y="6415760"/>
            <a:ext cx="759278" cy="273844"/>
          </a:xfrm>
        </p:spPr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3052264-440E-48F3-BE3A-FB0DC1614F18}" type="slidenum">
              <a:rPr kumimoji="0" lang="en-GB" sz="92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92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7066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F44E-16DF-451A-B5F8-FFE0F3342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en-GB" sz="3850" b="1" dirty="0"/>
              <a:t>Future Additional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4C98D-C3DB-4AB1-B5C1-FD3CF5842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321" y="1800665"/>
            <a:ext cx="5033221" cy="4369855"/>
          </a:xfrm>
        </p:spPr>
        <p:txBody>
          <a:bodyPr anchor="ctr">
            <a:normAutofit/>
          </a:bodyPr>
          <a:lstStyle/>
          <a:p>
            <a:r>
              <a:rPr lang="en-GB" dirty="0"/>
              <a:t>Independent clinical trial?</a:t>
            </a:r>
          </a:p>
          <a:p>
            <a:r>
              <a:rPr lang="en-GB" dirty="0"/>
              <a:t>Other activities?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52F016-5F74-4C76-A86A-82CE72A44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916" y="6423463"/>
            <a:ext cx="3670627" cy="273844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2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CPSA USA 2019 - PCSIG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1A9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food, light&#10;&#10;Description automatically generated">
            <a:extLst>
              <a:ext uri="{FF2B5EF4-FFF2-40B4-BE49-F238E27FC236}">
                <a16:creationId xmlns:a16="http://schemas.microsoft.com/office/drawing/2014/main" id="{5B7264F3-7BA1-421A-912A-A26CE00C1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9579" y="2982351"/>
            <a:ext cx="1915706" cy="900331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D3D842-A514-4FB8-8657-2BAE39489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76075" y="6415760"/>
            <a:ext cx="759278" cy="273844"/>
          </a:xfrm>
        </p:spPr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3052264-440E-48F3-BE3A-FB0DC1614F18}" type="slidenum">
              <a:rPr kumimoji="0" lang="en-GB" sz="92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92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6100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F44E-16DF-451A-B5F8-FFE0F3342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en-GB" sz="3850" b="1" dirty="0"/>
              <a:t>Want to Join the PCSIG?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4C98D-C3DB-4AB1-B5C1-FD3CF5842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321" y="1800665"/>
            <a:ext cx="5033221" cy="4369855"/>
          </a:xfrm>
        </p:spPr>
        <p:txBody>
          <a:bodyPr anchor="ctr">
            <a:normAutofit/>
          </a:bodyPr>
          <a:lstStyle/>
          <a:p>
            <a:r>
              <a:rPr lang="en-GB" dirty="0"/>
              <a:t>Write to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neil@spoonerbioanalytical.co.uk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52F016-5F74-4C76-A86A-82CE72A44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916" y="6423463"/>
            <a:ext cx="3670627" cy="273844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2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CPSA USA 2019 - PCSIG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1A9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food, light&#10;&#10;Description automatically generated">
            <a:extLst>
              <a:ext uri="{FF2B5EF4-FFF2-40B4-BE49-F238E27FC236}">
                <a16:creationId xmlns:a16="http://schemas.microsoft.com/office/drawing/2014/main" id="{5B7264F3-7BA1-421A-912A-A26CE00C1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1989" y="2983484"/>
            <a:ext cx="1943232" cy="913267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D3D842-A514-4FB8-8657-2BAE39489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76075" y="6415760"/>
            <a:ext cx="759278" cy="273844"/>
          </a:xfrm>
        </p:spPr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3052264-440E-48F3-BE3A-FB0DC1614F18}" type="slidenum">
              <a:rPr kumimoji="0" lang="en-GB" sz="92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92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88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10675</TotalTime>
  <Words>301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Patient Centric Sampling Interest Group</vt:lpstr>
      <vt:lpstr>Patient Centric Sampling Interest Group</vt:lpstr>
      <vt:lpstr>PowerPoint Presentation</vt:lpstr>
      <vt:lpstr>Current Activities - Standardisation</vt:lpstr>
      <vt:lpstr>Current Activities –  Acceptance</vt:lpstr>
      <vt:lpstr>Future Additional Activities</vt:lpstr>
      <vt:lpstr>Want to Join the PCSIG?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Centric Sampling Interest Group</dc:title>
  <dc:creator>Neil Spooner</dc:creator>
  <cp:lastModifiedBy>Neil Spooner</cp:lastModifiedBy>
  <cp:revision>10</cp:revision>
  <dcterms:created xsi:type="dcterms:W3CDTF">2019-10-14T09:19:01Z</dcterms:created>
  <dcterms:modified xsi:type="dcterms:W3CDTF">2019-11-04T16:42:17Z</dcterms:modified>
</cp:coreProperties>
</file>